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7201-7435-E258-4B8F-988275662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D7AAE-9CE7-A0ED-2F2C-8078733CF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9605B-3E21-B003-DBC7-41DAA171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A47E2-8DEA-20A7-2831-824B943D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23DCC-AEE5-649E-EF2D-B869DDAFA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58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10D1-1301-943F-390F-27DE2F41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BA086-F2EB-F3A1-1393-633FD1B4B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F5DAE-39F8-BDDC-F783-B00C89AF9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051E-4FC9-78B1-4783-8FE06DDA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1CD84-318D-C221-ED42-4C9F032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66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14517-DAE7-1816-F1A4-6AAE27EEF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50A5C-2A74-F57C-4D49-64F594AD6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7DA5-1CB9-7611-1CD5-13E74DE2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6626-1ED7-D71E-62EC-F648187E1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40CC-D2AF-0103-C1C2-A6E69179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2A9A-0714-6260-1B64-0C14C209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31CB9-955C-75DB-DD13-79594578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E2745-B301-437B-BA53-9C7463ACB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0AE2D-3842-F46C-2BE4-522438956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12E86-DD72-F906-2246-F877C7F9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77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C9C6-DBA1-EE52-AF32-6333E0030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00BC5-09DE-A440-84AE-66C28E550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0AF0C-9EC2-7854-CFB4-3883C6A1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8DAD1-F7E4-453A-38E1-A9448B6C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3DE2-4381-8267-89F3-85BA8917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079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9CE9-EFDC-6351-0763-8FDB49FCA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B909-FF9F-CFE9-8BAD-CA600B3BE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19345-1399-0DBC-33A4-DD76AB5A4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9FC93-51D3-9258-DBDF-A44113C73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7F75C-EBB3-9EC0-4006-DDBE4A59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F9A7D-8543-0F5B-C089-D42A579A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0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44CA-0B46-D70C-650D-EA92FD2C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5793E-467E-D5D8-31B9-A445FA0C8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FA11E-1998-674A-2134-0943E8CF39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89675C-8759-1EBB-E400-3238E9321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E55A0-9FD6-13F8-B27C-B3B5E9DD2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8BCBD-7166-2E4B-2623-73389599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072B3-25DD-C8C6-9981-A1B064BD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2CEB67-A5E7-ED3F-CCF6-CA23C3526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700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4107-B752-FBA5-1CFA-15D1F38A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0FD7A-E853-4F2C-B204-F09FF0267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5556C-BBDD-BB0A-4EB5-A63FABC9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50F11-1D3F-2311-A403-527D1575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37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88ED8-229A-27A6-F8C2-DE6C28F9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0957F-1E18-2DD5-63BC-4B304678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9D2F5-32C2-ECD4-AE4C-E6DB1938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45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B8867-C8A8-2105-D62B-D587410F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BA1A1-B31A-7461-80FE-2618005A9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11C9-102B-BAE0-83FB-6F34BF8C3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09580-FA55-D5C9-5DFF-0B73D7C6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1CC8B-C16B-738A-C7F7-2EB881AAC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7EC8C-0C43-DAAC-CCC8-C87FCCCB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84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07EC-4FDE-6161-4D5E-8146119A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B6D03E-C245-4E06-7C6E-619844961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EF9AF-87B6-1FE7-1BC7-32F38C30E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9C578-5DAA-6477-F6DC-58FA588D4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7EC98-0748-00CF-853A-3BB31457D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C3C2D-3E32-20C4-4FFD-BF49F16A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96633-DB7C-192D-F282-B50ECBF20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FF426-5CC5-4585-1700-30D8AE4B1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BCA86-4D3A-CF7C-575C-55EA438D2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B8779-0B32-4968-8527-DD734E5A8AF3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4D2D9-79A3-E78F-772C-1EF7A2B71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3ED6-C032-E6F0-5231-08B03EDA2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DFFA3-1F1A-47C7-BE8A-74075B1DC3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97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7.png"/><Relationship Id="rId21" Type="http://schemas.openxmlformats.org/officeDocument/2006/relationships/image" Target="../media/image20.png"/><Relationship Id="rId34" Type="http://schemas.openxmlformats.org/officeDocument/2006/relationships/image" Target="../media/image3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microsoft.com/office/2017/06/relationships/model3d" Target="../media/model3d1.glb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3.png"/><Relationship Id="rId8" Type="http://schemas.openxmlformats.org/officeDocument/2006/relationships/image" Target="../media/image7.png"/><Relationship Id="rId3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F27ED76D-21D8-F177-2B41-CABA9866CD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6063" y="27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A7FD5-090F-2A58-FD7F-008FAEE279DE}"/>
              </a:ext>
            </a:extLst>
          </p:cNvPr>
          <p:cNvSpPr/>
          <p:nvPr/>
        </p:nvSpPr>
        <p:spPr>
          <a:xfrm>
            <a:off x="3876740" y="1672365"/>
            <a:ext cx="1966356" cy="5820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D656BD-D653-D396-99E4-B7466B1E38C6}"/>
              </a:ext>
            </a:extLst>
          </p:cNvPr>
          <p:cNvSpPr/>
          <p:nvPr/>
        </p:nvSpPr>
        <p:spPr>
          <a:xfrm>
            <a:off x="1134739" y="1173398"/>
            <a:ext cx="579245" cy="600164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1" cap="none" spc="0">
                <a:ln w="0"/>
                <a:solidFill>
                  <a:srgbClr val="163646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Stock</a:t>
            </a:r>
          </a:p>
          <a:p>
            <a:pPr algn="ctr"/>
            <a:r>
              <a:rPr lang="en-US" sz="1100" b="1">
                <a:ln w="0"/>
                <a:solidFill>
                  <a:srgbClr val="163646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Mgmt.</a:t>
            </a:r>
            <a:endParaRPr lang="en-IN" sz="1200" b="1" cap="none" spc="0">
              <a:ln w="0"/>
              <a:solidFill>
                <a:srgbClr val="163646"/>
              </a:solidFill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5757D-83C5-F0D0-312B-9F02E79C05F0}"/>
              </a:ext>
            </a:extLst>
          </p:cNvPr>
          <p:cNvSpPr/>
          <p:nvPr/>
        </p:nvSpPr>
        <p:spPr>
          <a:xfrm>
            <a:off x="0" y="6521768"/>
            <a:ext cx="1546281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8D5A6-0FDB-6149-AC9A-A238052BFF19}"/>
              </a:ext>
            </a:extLst>
          </p:cNvPr>
          <p:cNvSpPr/>
          <p:nvPr/>
        </p:nvSpPr>
        <p:spPr>
          <a:xfrm>
            <a:off x="0" y="0"/>
            <a:ext cx="12192000" cy="511224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40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IN" sz="2000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76FF7282-810F-D11B-E890-4659FA431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6063" y="273900"/>
            <a:ext cx="304800" cy="304800"/>
          </a:xfrm>
          <a:prstGeom prst="rect">
            <a:avLst/>
          </a:prstGeom>
          <a:noFill/>
          <a:effectLst>
            <a:innerShdw blurRad="114300">
              <a:srgbClr val="295C76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" name="Graphic 21" descr="Open envelope">
            <a:extLst>
              <a:ext uri="{FF2B5EF4-FFF2-40B4-BE49-F238E27FC236}">
                <a16:creationId xmlns:a16="http://schemas.microsoft.com/office/drawing/2014/main" id="{5167A109-6BAD-1F30-13AA-F47BF42C66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1689" y="46761"/>
            <a:ext cx="151457" cy="151457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23" name="Graphic 22" descr="Email">
            <a:extLst>
              <a:ext uri="{FF2B5EF4-FFF2-40B4-BE49-F238E27FC236}">
                <a16:creationId xmlns:a16="http://schemas.microsoft.com/office/drawing/2014/main" id="{5FE2B7F3-D6A9-C36A-7597-4DD03A179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88500" y="45207"/>
            <a:ext cx="151457" cy="151457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24" name="Graphic 23" descr="Ringer">
            <a:extLst>
              <a:ext uri="{FF2B5EF4-FFF2-40B4-BE49-F238E27FC236}">
                <a16:creationId xmlns:a16="http://schemas.microsoft.com/office/drawing/2014/main" id="{5434746B-1536-548A-BBD8-0DC8753C99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838" y="32547"/>
            <a:ext cx="195517" cy="200299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25" name="Graphic 24" descr="Male profile">
            <a:extLst>
              <a:ext uri="{FF2B5EF4-FFF2-40B4-BE49-F238E27FC236}">
                <a16:creationId xmlns:a16="http://schemas.microsoft.com/office/drawing/2014/main" id="{76F1402F-5A66-BC2B-E82C-763FACC596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37355" y="40789"/>
            <a:ext cx="159718" cy="178374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56773EBD-2B7C-2439-C6CF-347255635C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0602" y="40789"/>
            <a:ext cx="166025" cy="166025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9C1DA94-9477-E701-C8EB-F24015ABB73F}"/>
              </a:ext>
            </a:extLst>
          </p:cNvPr>
          <p:cNvSpPr txBox="1"/>
          <p:nvPr/>
        </p:nvSpPr>
        <p:spPr>
          <a:xfrm>
            <a:off x="11154926" y="-16805"/>
            <a:ext cx="1084521" cy="446276"/>
          </a:xfrm>
          <a:prstGeom prst="rect">
            <a:avLst/>
          </a:prstGeom>
          <a:noFill/>
          <a:effectLst>
            <a:innerShdw blurRad="114300">
              <a:srgbClr val="295C76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900" b="1">
                <a:latin typeface="Cambria" panose="02040503050406030204" pitchFamily="18" charset="0"/>
                <a:ea typeface="Cambria" panose="02040503050406030204" pitchFamily="18" charset="0"/>
              </a:rPr>
              <a:t>User Name</a:t>
            </a:r>
          </a:p>
          <a:p>
            <a:r>
              <a:rPr lang="en-IN" sz="700">
                <a:latin typeface="Cambria" panose="02040503050406030204" pitchFamily="18" charset="0"/>
                <a:ea typeface="Cambria" panose="02040503050406030204" pitchFamily="18" charset="0"/>
              </a:rPr>
              <a:t>Designation</a:t>
            </a:r>
          </a:p>
          <a:p>
            <a:r>
              <a:rPr lang="en-IN" sz="700">
                <a:latin typeface="Cambria" panose="02040503050406030204" pitchFamily="18" charset="0"/>
                <a:ea typeface="Cambria" panose="02040503050406030204" pitchFamily="18" charset="0"/>
              </a:rPr>
              <a:t>Permission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D335626-CCC6-019D-3292-2C072C0B1F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" y="-17610"/>
            <a:ext cx="1208564" cy="4659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69859C5-F6E4-DA19-46C2-F21FA9D3EDB0}"/>
              </a:ext>
            </a:extLst>
          </p:cNvPr>
          <p:cNvSpPr/>
          <p:nvPr/>
        </p:nvSpPr>
        <p:spPr>
          <a:xfrm>
            <a:off x="0" y="609184"/>
            <a:ext cx="12200164" cy="30777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</a:t>
            </a:r>
            <a:r>
              <a:rPr lang="en-IN" sz="1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1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</a:t>
            </a:r>
            <a:r>
              <a:rPr lang="en-IN" sz="11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SALES          PROCUREMENT         CRM         HRM         FINANCE         WORKSHOP MGMT.         PROJECT CTRL.         PRODUCTION          ADMINISTRATOR       SUPPORT    </a:t>
            </a:r>
            <a:r>
              <a:rPr lang="en-IN" sz="11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BA8B1-8006-5B1C-943A-10F5B19CA471}"/>
              </a:ext>
            </a:extLst>
          </p:cNvPr>
          <p:cNvSpPr txBox="1"/>
          <p:nvPr/>
        </p:nvSpPr>
        <p:spPr>
          <a:xfrm>
            <a:off x="4130160" y="46149"/>
            <a:ext cx="374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20475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</a:t>
            </a:r>
            <a:r>
              <a:rPr lang="en-IN" sz="1400" b="1">
                <a:latin typeface="Cambria" panose="02040503050406030204" pitchFamily="18" charset="0"/>
                <a:ea typeface="Cambria" panose="02040503050406030204" pitchFamily="18" charset="0"/>
              </a:rPr>
              <a:t>QBH SOLUTION PVT LTD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FF72201B-B247-FCE4-D821-2E48CEBBC059}"/>
              </a:ext>
            </a:extLst>
          </p:cNvPr>
          <p:cNvSpPr/>
          <p:nvPr/>
        </p:nvSpPr>
        <p:spPr>
          <a:xfrm>
            <a:off x="11920627" y="460202"/>
            <a:ext cx="216494" cy="224204"/>
          </a:xfrm>
          <a:prstGeom prst="upArrow">
            <a:avLst/>
          </a:prstGeom>
          <a:solidFill>
            <a:srgbClr val="D7E8F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82796A1-D439-E0FC-F5C4-255DDEF5293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" y="6565865"/>
            <a:ext cx="291583" cy="291583"/>
          </a:xfrm>
          <a:prstGeom prst="rect">
            <a:avLst/>
          </a:prstGeom>
        </p:spPr>
      </p:pic>
      <p:sp>
        <p:nvSpPr>
          <p:cNvPr id="43" name="Up Arrow 91">
            <a:extLst>
              <a:ext uri="{FF2B5EF4-FFF2-40B4-BE49-F238E27FC236}">
                <a16:creationId xmlns:a16="http://schemas.microsoft.com/office/drawing/2014/main" id="{DB584BD5-784B-73A6-B0AE-8A588A667F9A}"/>
              </a:ext>
            </a:extLst>
          </p:cNvPr>
          <p:cNvSpPr/>
          <p:nvPr/>
        </p:nvSpPr>
        <p:spPr>
          <a:xfrm>
            <a:off x="8155720" y="1947301"/>
            <a:ext cx="243840" cy="231227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DBCC09-459E-F2B2-9BEC-A83890FCA124}"/>
              </a:ext>
            </a:extLst>
          </p:cNvPr>
          <p:cNvSpPr/>
          <p:nvPr/>
        </p:nvSpPr>
        <p:spPr>
          <a:xfrm>
            <a:off x="83744" y="1672059"/>
            <a:ext cx="1600601" cy="562384"/>
          </a:xfrm>
          <a:prstGeom prst="rect">
            <a:avLst/>
          </a:prstGeom>
          <a:solidFill>
            <a:srgbClr val="224D6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en-IN" sz="9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QBH ERP Solutions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IN" sz="1400" b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STOCK LIST 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6A2C2DEF-19A1-F880-2D99-6DB255D54C35}"/>
              </a:ext>
            </a:extLst>
          </p:cNvPr>
          <p:cNvSpPr/>
          <p:nvPr/>
        </p:nvSpPr>
        <p:spPr>
          <a:xfrm rot="10800000">
            <a:off x="10309204" y="2017006"/>
            <a:ext cx="163301" cy="135339"/>
          </a:xfrm>
          <a:prstGeom prst="triangle">
            <a:avLst/>
          </a:prstGeom>
          <a:solidFill>
            <a:srgbClr val="295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Up Arrow 91">
            <a:extLst>
              <a:ext uri="{FF2B5EF4-FFF2-40B4-BE49-F238E27FC236}">
                <a16:creationId xmlns:a16="http://schemas.microsoft.com/office/drawing/2014/main" id="{C980022F-1E23-7D0E-276A-4DB4D3FFF632}"/>
              </a:ext>
            </a:extLst>
          </p:cNvPr>
          <p:cNvSpPr/>
          <p:nvPr/>
        </p:nvSpPr>
        <p:spPr>
          <a:xfrm>
            <a:off x="6083486" y="1967469"/>
            <a:ext cx="229439" cy="208861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7FADBD-DCEF-D6A2-C7F0-EC15C01E7920}"/>
              </a:ext>
            </a:extLst>
          </p:cNvPr>
          <p:cNvSpPr txBox="1"/>
          <p:nvPr/>
        </p:nvSpPr>
        <p:spPr>
          <a:xfrm>
            <a:off x="6240916" y="1934553"/>
            <a:ext cx="938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24%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D1E49B-4D48-92A9-3004-856A2B9839B4}"/>
              </a:ext>
            </a:extLst>
          </p:cNvPr>
          <p:cNvSpPr/>
          <p:nvPr/>
        </p:nvSpPr>
        <p:spPr>
          <a:xfrm>
            <a:off x="10341328" y="6509182"/>
            <a:ext cx="1832230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ADD NEW ITEM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46F972-BCD8-9F79-F713-457808AA4DBE}"/>
              </a:ext>
            </a:extLst>
          </p:cNvPr>
          <p:cNvSpPr/>
          <p:nvPr/>
        </p:nvSpPr>
        <p:spPr>
          <a:xfrm>
            <a:off x="8608028" y="6512338"/>
            <a:ext cx="1734056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PRINT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29ED6A-9C65-F2FF-E89A-62DEE82ABA73}"/>
              </a:ext>
            </a:extLst>
          </p:cNvPr>
          <p:cNvSpPr/>
          <p:nvPr/>
        </p:nvSpPr>
        <p:spPr>
          <a:xfrm>
            <a:off x="6908967" y="6515652"/>
            <a:ext cx="1699061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SHOW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835C12D-C9EA-3F3F-5DD1-5B05A988768B}"/>
              </a:ext>
            </a:extLst>
          </p:cNvPr>
          <p:cNvSpPr/>
          <p:nvPr/>
        </p:nvSpPr>
        <p:spPr>
          <a:xfrm>
            <a:off x="1542218" y="6517374"/>
            <a:ext cx="1816859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REFRESH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00F80-C625-3932-F79E-51E4CDF7CCE3}"/>
              </a:ext>
            </a:extLst>
          </p:cNvPr>
          <p:cNvSpPr/>
          <p:nvPr/>
        </p:nvSpPr>
        <p:spPr>
          <a:xfrm>
            <a:off x="3359077" y="6516046"/>
            <a:ext cx="1740159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BF3044-BAEE-01AE-6201-05FFFFE0F9A7}"/>
              </a:ext>
            </a:extLst>
          </p:cNvPr>
          <p:cNvSpPr/>
          <p:nvPr/>
        </p:nvSpPr>
        <p:spPr>
          <a:xfrm>
            <a:off x="5096171" y="6515667"/>
            <a:ext cx="1816859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SEARCH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7F613C5-3499-A834-318A-4C7F765FDA7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55" y="6565244"/>
            <a:ext cx="252186" cy="25218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B413383-25B1-91FE-9FC7-F84BF9DF632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56964" y="6584616"/>
            <a:ext cx="263223" cy="2632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68AE33B-F814-8B91-657F-86CF9E941C0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661" y="6540591"/>
            <a:ext cx="326003" cy="32600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A9FF500-FCDB-D150-8717-F63A4F5C4DB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50" y="6546224"/>
            <a:ext cx="299919" cy="29991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9DCE2BB-EF2D-C50A-84CF-8A694F1EA88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35" y="6591992"/>
            <a:ext cx="249770" cy="2497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55C1BC5-1405-B9F2-0D30-6839E4D471D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0" y="6565244"/>
            <a:ext cx="289541" cy="289541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749CD92-932B-FCAE-C08E-7951EBA55947}"/>
              </a:ext>
            </a:extLst>
          </p:cNvPr>
          <p:cNvSpPr/>
          <p:nvPr/>
        </p:nvSpPr>
        <p:spPr>
          <a:xfrm>
            <a:off x="557055" y="477972"/>
            <a:ext cx="1263596" cy="3196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224D6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INVENTORY</a:t>
            </a:r>
          </a:p>
        </p:txBody>
      </p:sp>
      <p:graphicFrame>
        <p:nvGraphicFramePr>
          <p:cNvPr id="74" name="Table 143">
            <a:extLst>
              <a:ext uri="{FF2B5EF4-FFF2-40B4-BE49-F238E27FC236}">
                <a16:creationId xmlns:a16="http://schemas.microsoft.com/office/drawing/2014/main" id="{97D82D85-40B8-0A3E-796D-A1D3CF36C74F}"/>
              </a:ext>
            </a:extLst>
          </p:cNvPr>
          <p:cNvGraphicFramePr>
            <a:graphicFrameLocks noGrp="1"/>
          </p:cNvGraphicFramePr>
          <p:nvPr/>
        </p:nvGraphicFramePr>
        <p:xfrm>
          <a:off x="23321" y="798243"/>
          <a:ext cx="12176842" cy="755491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1517913">
                  <a:extLst>
                    <a:ext uri="{9D8B030D-6E8A-4147-A177-3AD203B41FA5}">
                      <a16:colId xmlns:a16="http://schemas.microsoft.com/office/drawing/2014/main" val="4064879486"/>
                    </a:ext>
                  </a:extLst>
                </a:gridCol>
                <a:gridCol w="1521224">
                  <a:extLst>
                    <a:ext uri="{9D8B030D-6E8A-4147-A177-3AD203B41FA5}">
                      <a16:colId xmlns:a16="http://schemas.microsoft.com/office/drawing/2014/main" val="3902451689"/>
                    </a:ext>
                  </a:extLst>
                </a:gridCol>
                <a:gridCol w="1509150">
                  <a:extLst>
                    <a:ext uri="{9D8B030D-6E8A-4147-A177-3AD203B41FA5}">
                      <a16:colId xmlns:a16="http://schemas.microsoft.com/office/drawing/2014/main" val="3955417001"/>
                    </a:ext>
                  </a:extLst>
                </a:gridCol>
                <a:gridCol w="1468757">
                  <a:extLst>
                    <a:ext uri="{9D8B030D-6E8A-4147-A177-3AD203B41FA5}">
                      <a16:colId xmlns:a16="http://schemas.microsoft.com/office/drawing/2014/main" val="1783690172"/>
                    </a:ext>
                  </a:extLst>
                </a:gridCol>
                <a:gridCol w="1525398">
                  <a:extLst>
                    <a:ext uri="{9D8B030D-6E8A-4147-A177-3AD203B41FA5}">
                      <a16:colId xmlns:a16="http://schemas.microsoft.com/office/drawing/2014/main" val="2038387897"/>
                    </a:ext>
                  </a:extLst>
                </a:gridCol>
                <a:gridCol w="1497078">
                  <a:extLst>
                    <a:ext uri="{9D8B030D-6E8A-4147-A177-3AD203B41FA5}">
                      <a16:colId xmlns:a16="http://schemas.microsoft.com/office/drawing/2014/main" val="1400436353"/>
                    </a:ext>
                  </a:extLst>
                </a:gridCol>
                <a:gridCol w="1570704">
                  <a:extLst>
                    <a:ext uri="{9D8B030D-6E8A-4147-A177-3AD203B41FA5}">
                      <a16:colId xmlns:a16="http://schemas.microsoft.com/office/drawing/2014/main" val="1663970181"/>
                    </a:ext>
                  </a:extLst>
                </a:gridCol>
                <a:gridCol w="1566618">
                  <a:extLst>
                    <a:ext uri="{9D8B030D-6E8A-4147-A177-3AD203B41FA5}">
                      <a16:colId xmlns:a16="http://schemas.microsoft.com/office/drawing/2014/main" val="4054482731"/>
                    </a:ext>
                  </a:extLst>
                </a:gridCol>
              </a:tblGrid>
              <a:tr h="7554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>
                          <a:solidFill>
                            <a:srgbClr val="224B5F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Dashboard</a:t>
                      </a:r>
                    </a:p>
                  </a:txBody>
                  <a:tcPr marT="0" marB="252000" anchor="b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lang="en-IN" sz="1000">
                        <a:solidFill>
                          <a:srgbClr val="224B5F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r>
                        <a:rPr lang="en-US" sz="1000" b="1" cap="none" spc="0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Stock</a:t>
                      </a: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Management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T="0" marB="108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CB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cap="none" spc="0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Stock</a:t>
                      </a: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Transfer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B="108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Stock</a:t>
                      </a: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Update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B="108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Stock</a:t>
                      </a: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Upload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B="108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>
                        <a:solidFill>
                          <a:srgbClr val="224B5F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IN" sz="1000">
                        <a:solidFill>
                          <a:srgbClr val="224B5F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Stock</a:t>
                      </a:r>
                    </a:p>
                    <a:p>
                      <a:pPr algn="ctr"/>
                      <a:r>
                        <a:rPr lang="en-US" sz="1000" b="1" cap="none" spc="0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Reports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T="36000" marB="108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000">
                        <a:solidFill>
                          <a:srgbClr val="224B5F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IN" sz="1000">
                        <a:solidFill>
                          <a:srgbClr val="224B5F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r>
                        <a:rPr lang="en-US" sz="1000" b="1" cap="none" spc="0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Product</a:t>
                      </a:r>
                    </a:p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Label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B="72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Inventory</a:t>
                      </a:r>
                    </a:p>
                    <a:p>
                      <a:pPr algn="ctr"/>
                      <a:r>
                        <a:rPr lang="en-US" sz="1000" b="1" cap="none" spc="0">
                          <a:ln w="0"/>
                          <a:solidFill>
                            <a:srgbClr val="163646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Segoe UI" panose="020B0502040204020203" pitchFamily="34" charset="0"/>
                        </a:rPr>
                        <a:t>Set-up</a:t>
                      </a:r>
                      <a:endParaRPr lang="en-IN" sz="1050" b="1" cap="none" spc="0">
                        <a:ln w="0"/>
                        <a:solidFill>
                          <a:srgbClr val="163646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Segoe UI" panose="020B0502040204020203" pitchFamily="34" charset="0"/>
                      </a:endParaRPr>
                    </a:p>
                  </a:txBody>
                  <a:tcPr marT="0" marB="7200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783625"/>
                  </a:ext>
                </a:extLst>
              </a:tr>
            </a:tbl>
          </a:graphicData>
        </a:graphic>
      </p:graphicFrame>
      <p:pic>
        <p:nvPicPr>
          <p:cNvPr id="78" name="Picture 77">
            <a:extLst>
              <a:ext uri="{FF2B5EF4-FFF2-40B4-BE49-F238E27FC236}">
                <a16:creationId xmlns:a16="http://schemas.microsoft.com/office/drawing/2014/main" id="{A4ADAB93-AC77-56C8-2658-69904146001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20" y="775297"/>
            <a:ext cx="377280" cy="37728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EDBA8E0-0887-D864-9FDB-446F50712BE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84" y="812629"/>
            <a:ext cx="303524" cy="30352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AF8EF80-79E4-08A7-77EF-6F16320F537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61" y="799515"/>
            <a:ext cx="336699" cy="33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B11A1F5-9889-4C2A-A4DD-D10A64EE90E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82" y="756697"/>
            <a:ext cx="361417" cy="36141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112EE47-6911-11B4-0163-405C53CFAC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935" y="761125"/>
            <a:ext cx="378616" cy="37861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7D6EA494-4301-6317-4E0B-450E76446F6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13" y="743207"/>
            <a:ext cx="432817" cy="43281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F84D3C1-F981-D888-D959-9574D7BE03D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169" y="710804"/>
            <a:ext cx="552454" cy="552454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9DD1649E-F8DF-0BA0-4B40-6FC5FEADDF0B}"/>
              </a:ext>
            </a:extLst>
          </p:cNvPr>
          <p:cNvSpPr/>
          <p:nvPr/>
        </p:nvSpPr>
        <p:spPr>
          <a:xfrm>
            <a:off x="0" y="0"/>
            <a:ext cx="12192000" cy="416054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40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IN" sz="2000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3F639FC-0C1A-2AF4-B0F3-1E430B8686F8}"/>
              </a:ext>
            </a:extLst>
          </p:cNvPr>
          <p:cNvSpPr/>
          <p:nvPr/>
        </p:nvSpPr>
        <p:spPr>
          <a:xfrm>
            <a:off x="0" y="0"/>
            <a:ext cx="12192000" cy="412079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40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IN" sz="2000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9" name="Graphic 98" descr="Open envelope">
            <a:extLst>
              <a:ext uri="{FF2B5EF4-FFF2-40B4-BE49-F238E27FC236}">
                <a16:creationId xmlns:a16="http://schemas.microsoft.com/office/drawing/2014/main" id="{1C3C7899-1A84-2B0E-E491-E8EACA9A8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7161" y="46761"/>
            <a:ext cx="105985" cy="105985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00" name="Graphic 99" descr="Email">
            <a:extLst>
              <a:ext uri="{FF2B5EF4-FFF2-40B4-BE49-F238E27FC236}">
                <a16:creationId xmlns:a16="http://schemas.microsoft.com/office/drawing/2014/main" id="{DA54A6EF-12C6-4CFC-C573-5BDA46C9B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3972" y="45207"/>
            <a:ext cx="105985" cy="105985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01" name="Graphic 100" descr="Ringer">
            <a:extLst>
              <a:ext uri="{FF2B5EF4-FFF2-40B4-BE49-F238E27FC236}">
                <a16:creationId xmlns:a16="http://schemas.microsoft.com/office/drawing/2014/main" id="{CC96C60C-09A2-BFFB-8057-7B700803D8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0538" y="32547"/>
            <a:ext cx="136817" cy="140163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02" name="Graphic 101" descr="Male profile">
            <a:extLst>
              <a:ext uri="{FF2B5EF4-FFF2-40B4-BE49-F238E27FC236}">
                <a16:creationId xmlns:a16="http://schemas.microsoft.com/office/drawing/2014/main" id="{F7AA9A98-A2CE-95FF-C54A-689C2A38A9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85307" y="40789"/>
            <a:ext cx="111766" cy="124821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03" name="Graphic 102" descr="Warning">
            <a:extLst>
              <a:ext uri="{FF2B5EF4-FFF2-40B4-BE49-F238E27FC236}">
                <a16:creationId xmlns:a16="http://schemas.microsoft.com/office/drawing/2014/main" id="{1236B1E1-4835-2D49-205A-2E481708ED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50448" y="40789"/>
            <a:ext cx="116179" cy="116179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91D7D6DE-1571-7B5E-8419-19F6A52A5DA2}"/>
              </a:ext>
            </a:extLst>
          </p:cNvPr>
          <p:cNvSpPr txBox="1"/>
          <p:nvPr/>
        </p:nvSpPr>
        <p:spPr>
          <a:xfrm>
            <a:off x="11154926" y="-16805"/>
            <a:ext cx="1084521" cy="446276"/>
          </a:xfrm>
          <a:prstGeom prst="rect">
            <a:avLst/>
          </a:prstGeom>
          <a:noFill/>
          <a:effectLst>
            <a:innerShdw blurRad="114300">
              <a:srgbClr val="295C76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900" b="1">
                <a:latin typeface="Cambria" panose="02040503050406030204" pitchFamily="18" charset="0"/>
                <a:ea typeface="Cambria" panose="02040503050406030204" pitchFamily="18" charset="0"/>
              </a:rPr>
              <a:t>User Name</a:t>
            </a:r>
          </a:p>
          <a:p>
            <a:r>
              <a:rPr lang="en-IN" sz="700">
                <a:latin typeface="Cambria" panose="02040503050406030204" pitchFamily="18" charset="0"/>
                <a:ea typeface="Cambria" panose="02040503050406030204" pitchFamily="18" charset="0"/>
              </a:rPr>
              <a:t>Designation</a:t>
            </a:r>
          </a:p>
          <a:p>
            <a:r>
              <a:rPr lang="en-IN" sz="700">
                <a:latin typeface="Cambria" panose="02040503050406030204" pitchFamily="18" charset="0"/>
                <a:ea typeface="Cambria" panose="02040503050406030204" pitchFamily="18" charset="0"/>
              </a:rPr>
              <a:t>Permission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D65BBD1-360E-F117-85DE-2B96F14947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" y="-17610"/>
            <a:ext cx="1208564" cy="46598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9D98BD9-FF8D-BDEC-CCD2-840A00022A3A}"/>
              </a:ext>
            </a:extLst>
          </p:cNvPr>
          <p:cNvSpPr txBox="1"/>
          <p:nvPr/>
        </p:nvSpPr>
        <p:spPr>
          <a:xfrm>
            <a:off x="4130160" y="46149"/>
            <a:ext cx="374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20475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</a:t>
            </a:r>
            <a:r>
              <a:rPr lang="en-IN" sz="1400" b="1">
                <a:latin typeface="Cambria" panose="02040503050406030204" pitchFamily="18" charset="0"/>
                <a:ea typeface="Cambria" panose="02040503050406030204" pitchFamily="18" charset="0"/>
              </a:rPr>
              <a:t>QBH SOLUTION PVT LTD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5480E42-6417-DAAA-4CE9-E30F421C12A1}"/>
              </a:ext>
            </a:extLst>
          </p:cNvPr>
          <p:cNvSpPr/>
          <p:nvPr/>
        </p:nvSpPr>
        <p:spPr>
          <a:xfrm>
            <a:off x="5278" y="0"/>
            <a:ext cx="12181443" cy="434103"/>
          </a:xfrm>
          <a:prstGeom prst="rect">
            <a:avLst/>
          </a:prstGeom>
          <a:pattFill prst="pct5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IN" sz="40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	</a:t>
            </a:r>
            <a:endParaRPr lang="en-IN" sz="2000" b="1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8" name="Graphic 107" descr="Open envelope">
            <a:extLst>
              <a:ext uri="{FF2B5EF4-FFF2-40B4-BE49-F238E27FC236}">
                <a16:creationId xmlns:a16="http://schemas.microsoft.com/office/drawing/2014/main" id="{C3330E20-0626-6F7B-2812-E0119C168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3728" y="6933"/>
            <a:ext cx="169376" cy="169376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09" name="Graphic 108" descr="Email">
            <a:extLst>
              <a:ext uri="{FF2B5EF4-FFF2-40B4-BE49-F238E27FC236}">
                <a16:creationId xmlns:a16="http://schemas.microsoft.com/office/drawing/2014/main" id="{B86C4A22-7FAF-39DE-6955-1978931087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8724" y="10263"/>
            <a:ext cx="167491" cy="167491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10" name="Graphic 109" descr="Ringer">
            <a:extLst>
              <a:ext uri="{FF2B5EF4-FFF2-40B4-BE49-F238E27FC236}">
                <a16:creationId xmlns:a16="http://schemas.microsoft.com/office/drawing/2014/main" id="{0D00501F-1470-F0F6-6AA8-50AE0961A7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73703" y="-14986"/>
            <a:ext cx="209006" cy="214117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pic>
        <p:nvPicPr>
          <p:cNvPr id="111" name="Graphic 110" descr="Warning">
            <a:extLst>
              <a:ext uri="{FF2B5EF4-FFF2-40B4-BE49-F238E27FC236}">
                <a16:creationId xmlns:a16="http://schemas.microsoft.com/office/drawing/2014/main" id="{753D563C-8A38-7E56-7A88-DC9BF2D133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5211" y="9574"/>
            <a:ext cx="168579" cy="168579"/>
          </a:xfrm>
          <a:prstGeom prst="rect">
            <a:avLst/>
          </a:prstGeom>
          <a:effectLst>
            <a:innerShdw blurRad="114300">
              <a:srgbClr val="295C76"/>
            </a:innerShdw>
          </a:effec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E9B79A8-461B-B650-D092-2DFF465B1FB7}"/>
              </a:ext>
            </a:extLst>
          </p:cNvPr>
          <p:cNvSpPr txBox="1"/>
          <p:nvPr/>
        </p:nvSpPr>
        <p:spPr>
          <a:xfrm>
            <a:off x="10350448" y="130697"/>
            <a:ext cx="1917233" cy="338554"/>
          </a:xfrm>
          <a:prstGeom prst="rect">
            <a:avLst/>
          </a:prstGeom>
          <a:noFill/>
          <a:effectLst>
            <a:innerShdw blurRad="114300">
              <a:srgbClr val="295C76"/>
            </a:inn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IN" sz="900" b="1">
                <a:latin typeface="Cambria" panose="02040503050406030204" pitchFamily="18" charset="0"/>
                <a:ea typeface="Cambria" panose="02040503050406030204" pitchFamily="18" charset="0"/>
              </a:rPr>
              <a:t>User Name: Ram Singh Sharma</a:t>
            </a:r>
          </a:p>
          <a:p>
            <a:pPr algn="r"/>
            <a:r>
              <a:rPr lang="en-IN" sz="700">
                <a:latin typeface="Cambria" panose="02040503050406030204" pitchFamily="18" charset="0"/>
                <a:ea typeface="Cambria" panose="02040503050406030204" pitchFamily="18" charset="0"/>
              </a:rPr>
              <a:t>User ID:105,  Sales Person, Level: 205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CA0FD75-C5AC-36FB-BD2C-6BECB3208789}"/>
              </a:ext>
            </a:extLst>
          </p:cNvPr>
          <p:cNvSpPr txBox="1"/>
          <p:nvPr/>
        </p:nvSpPr>
        <p:spPr>
          <a:xfrm>
            <a:off x="4130160" y="46149"/>
            <a:ext cx="3744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>
                <a:solidFill>
                  <a:srgbClr val="20475B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</a:t>
            </a:r>
            <a:r>
              <a:rPr lang="en-IN" sz="1400" b="1">
                <a:latin typeface="Cambria" panose="02040503050406030204" pitchFamily="18" charset="0"/>
                <a:ea typeface="Cambria" panose="02040503050406030204" pitchFamily="18" charset="0"/>
              </a:rPr>
              <a:t>QBH SOLUTION PVT LTD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766B6EA0-5D14-6507-645A-F5198C23C86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2" y="14549"/>
            <a:ext cx="1428627" cy="45471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D4DF399-877D-6CB2-D258-0C98576B3755}"/>
              </a:ext>
            </a:extLst>
          </p:cNvPr>
          <p:cNvSpPr txBox="1"/>
          <p:nvPr/>
        </p:nvSpPr>
        <p:spPr>
          <a:xfrm>
            <a:off x="1754579" y="247291"/>
            <a:ext cx="9263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>
                <a:solidFill>
                  <a:srgbClr val="26437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V: 01.01.01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3374334E-ACA6-B3E1-C427-58EFB842AF9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64" y="7193"/>
            <a:ext cx="162371" cy="16237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8738F01-9EB7-3880-ACE0-796E1CA7387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5" y="-5368"/>
            <a:ext cx="183424" cy="183424"/>
          </a:xfrm>
          <a:prstGeom prst="rect">
            <a:avLst/>
          </a:prstGeom>
        </p:spPr>
      </p:pic>
      <p:sp>
        <p:nvSpPr>
          <p:cNvPr id="118" name="Multiplication Sign 117">
            <a:extLst>
              <a:ext uri="{FF2B5EF4-FFF2-40B4-BE49-F238E27FC236}">
                <a16:creationId xmlns:a16="http://schemas.microsoft.com/office/drawing/2014/main" id="{490BEAD5-14F6-C364-1B6B-0C459F473DDE}"/>
              </a:ext>
            </a:extLst>
          </p:cNvPr>
          <p:cNvSpPr/>
          <p:nvPr/>
        </p:nvSpPr>
        <p:spPr>
          <a:xfrm>
            <a:off x="12080578" y="42111"/>
            <a:ext cx="93062" cy="122693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AF9CD5C-31EF-D32C-5AE7-4BC5C59DD61E}"/>
              </a:ext>
            </a:extLst>
          </p:cNvPr>
          <p:cNvSpPr/>
          <p:nvPr/>
        </p:nvSpPr>
        <p:spPr>
          <a:xfrm>
            <a:off x="11909310" y="66536"/>
            <a:ext cx="79989" cy="771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Minus Sign 119">
            <a:extLst>
              <a:ext uri="{FF2B5EF4-FFF2-40B4-BE49-F238E27FC236}">
                <a16:creationId xmlns:a16="http://schemas.microsoft.com/office/drawing/2014/main" id="{6B94202B-C8AC-5708-5793-C405D603E7FB}"/>
              </a:ext>
            </a:extLst>
          </p:cNvPr>
          <p:cNvSpPr/>
          <p:nvPr/>
        </p:nvSpPr>
        <p:spPr>
          <a:xfrm>
            <a:off x="11713169" y="84677"/>
            <a:ext cx="103662" cy="48938"/>
          </a:xfrm>
          <a:prstGeom prst="mathMinu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F2DA418-5A43-51D1-A7E6-88EE61C2CADE}"/>
              </a:ext>
            </a:extLst>
          </p:cNvPr>
          <p:cNvSpPr txBox="1"/>
          <p:nvPr/>
        </p:nvSpPr>
        <p:spPr>
          <a:xfrm>
            <a:off x="5003339" y="267842"/>
            <a:ext cx="1634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>
                <a:latin typeface="Cambria" panose="02040503050406030204" pitchFamily="18" charset="0"/>
                <a:ea typeface="Cambria" panose="02040503050406030204" pitchFamily="18" charset="0"/>
              </a:rPr>
              <a:t>12/05/2023    03:52:20 PM</a:t>
            </a:r>
          </a:p>
        </p:txBody>
      </p:sp>
      <p:pic>
        <p:nvPicPr>
          <p:cNvPr id="122" name="Picture 4">
            <a:extLst>
              <a:ext uri="{FF2B5EF4-FFF2-40B4-BE49-F238E27FC236}">
                <a16:creationId xmlns:a16="http://schemas.microsoft.com/office/drawing/2014/main" id="{55458640-F23B-C61D-2079-60228317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491" y="5590"/>
            <a:ext cx="87016" cy="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673FE2D6-4206-F6AD-756A-E4A5E68FA69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15" y="-5633"/>
            <a:ext cx="169547" cy="1695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979E2DB-44C4-B046-5D9C-26FC9369DF5A}"/>
              </a:ext>
            </a:extLst>
          </p:cNvPr>
          <p:cNvSpPr/>
          <p:nvPr/>
        </p:nvSpPr>
        <p:spPr>
          <a:xfrm>
            <a:off x="0" y="473480"/>
            <a:ext cx="12192000" cy="286476"/>
          </a:xfrm>
          <a:prstGeom prst="rect">
            <a:avLst/>
          </a:prstGeom>
          <a:gradFill>
            <a:gsLst>
              <a:gs pos="0">
                <a:srgbClr val="3D85AD"/>
              </a:gs>
              <a:gs pos="0">
                <a:srgbClr val="3D88AD"/>
              </a:gs>
              <a:gs pos="100000">
                <a:srgbClr val="295B75"/>
              </a:gs>
            </a:gsLst>
            <a:lin ang="5400000" scaled="1"/>
          </a:gradFill>
          <a:effectLst>
            <a:innerShdw blurRad="3429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Home">
                <a:extLst>
                  <a:ext uri="{FF2B5EF4-FFF2-40B4-BE49-F238E27FC236}">
                    <a16:creationId xmlns:a16="http://schemas.microsoft.com/office/drawing/2014/main" id="{32B6FA9D-8B75-229E-C0D6-A8ED1B6DDAB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38" y="7537"/>
              <a:ext cx="547717" cy="685522"/>
            </p:xfrm>
            <a:graphic>
              <a:graphicData uri="http://schemas.microsoft.com/office/drawing/2017/model3d">
                <am3d:model3d r:embed="rId32">
                  <am3d:spPr>
                    <a:xfrm>
                      <a:off x="0" y="0"/>
                      <a:ext cx="547717" cy="685522"/>
                    </a:xfrm>
                    <a:prstGeom prst="rect">
                      <a:avLst/>
                    </a:prstGeom>
                    <a:effectLst>
                      <a:outerShdw dist="38100" dir="5400000" sx="103000" sy="103000" algn="t" rotWithShape="0">
                        <a:prstClr val="black"/>
                      </a:outerShdw>
                    </a:effectLst>
                  </am3d:spPr>
                  <am3d:camera>
                    <am3d:pos x="0" y="0" z="682014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6063" d="1000000"/>
                    <am3d:preTrans dx="0" dy="-13384882" dz="-500320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7589" ay="5174" az="-167"/>
                    <am3d:postTrans dx="0" dy="0" dz="0"/>
                  </am3d:trans>
                  <am3d:raster rName="Office3DRenderer" rVer="16.0.8326">
                    <am3d:blip r:embed="rId33"/>
                  </am3d:raster>
                  <am3d:objViewport viewportSz="923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Home">
                <a:extLst>
                  <a:ext uri="{FF2B5EF4-FFF2-40B4-BE49-F238E27FC236}">
                    <a16:creationId xmlns:a16="http://schemas.microsoft.com/office/drawing/2014/main" id="{32B6FA9D-8B75-229E-C0D6-A8ED1B6DDA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38" y="7537"/>
                <a:ext cx="547717" cy="685522"/>
              </a:xfrm>
              <a:prstGeom prst="rect">
                <a:avLst/>
              </a:prstGeom>
              <a:effectLst>
                <a:outerShdw dist="38100" dir="5400000" sx="103000" sy="103000" algn="t" rotWithShape="0">
                  <a:prstClr val="black"/>
                </a:outerShdw>
              </a:effectLst>
            </p:spPr>
          </p:pic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96514F01-2C5F-114B-1CD4-CD191E8650CB}"/>
              </a:ext>
            </a:extLst>
          </p:cNvPr>
          <p:cNvSpPr/>
          <p:nvPr/>
        </p:nvSpPr>
        <p:spPr>
          <a:xfrm>
            <a:off x="0" y="424154"/>
            <a:ext cx="12200164" cy="30777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IN" sz="1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INVENTORY          </a:t>
            </a:r>
            <a:r>
              <a:rPr lang="en-IN" sz="1100" b="1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SALES          PROCUREMENT         CRM         HRM         FINANCE         WORKSHOP MGMT.         PROJECT CTRL.         PRODUCTION          ADMINISTRATOR       SUPPORT    </a:t>
            </a:r>
            <a:r>
              <a:rPr lang="en-IN" sz="1100" b="1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</a:p>
        </p:txBody>
      </p:sp>
      <p:sp>
        <p:nvSpPr>
          <p:cNvPr id="125" name="Arrow: Up 124">
            <a:extLst>
              <a:ext uri="{FF2B5EF4-FFF2-40B4-BE49-F238E27FC236}">
                <a16:creationId xmlns:a16="http://schemas.microsoft.com/office/drawing/2014/main" id="{171D206E-5BDD-5D91-8919-16AFAAF5B468}"/>
              </a:ext>
            </a:extLst>
          </p:cNvPr>
          <p:cNvSpPr/>
          <p:nvPr/>
        </p:nvSpPr>
        <p:spPr>
          <a:xfrm>
            <a:off x="11920627" y="484982"/>
            <a:ext cx="216494" cy="224204"/>
          </a:xfrm>
          <a:prstGeom prst="upArrow">
            <a:avLst/>
          </a:prstGeom>
          <a:solidFill>
            <a:srgbClr val="D7E8F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2C841DFC-767B-B8AE-78B0-B503D5CD937D}"/>
              </a:ext>
            </a:extLst>
          </p:cNvPr>
          <p:cNvSpPr/>
          <p:nvPr/>
        </p:nvSpPr>
        <p:spPr>
          <a:xfrm>
            <a:off x="585173" y="486712"/>
            <a:ext cx="1057874" cy="3068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rgbClr val="224D6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INVENTORY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FF58071-E888-A875-A182-55050810E67A}"/>
              </a:ext>
            </a:extLst>
          </p:cNvPr>
          <p:cNvSpPr/>
          <p:nvPr/>
        </p:nvSpPr>
        <p:spPr>
          <a:xfrm>
            <a:off x="1808822" y="1671154"/>
            <a:ext cx="1940263" cy="5623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03007B6-6969-BF4F-2E99-5F3B7778A8DE}"/>
              </a:ext>
            </a:extLst>
          </p:cNvPr>
          <p:cNvSpPr/>
          <p:nvPr/>
        </p:nvSpPr>
        <p:spPr>
          <a:xfrm>
            <a:off x="10149369" y="1676430"/>
            <a:ext cx="1966354" cy="5522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5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Item Received / Items Sold </a:t>
            </a:r>
          </a:p>
          <a:p>
            <a:pPr>
              <a:lnSpc>
                <a:spcPct val="150000"/>
              </a:lnSpc>
            </a:pPr>
            <a:r>
              <a:rPr lang="en-IN" b="1">
                <a:solidFill>
                  <a:srgbClr val="6A310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05/07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817ACEC-F923-E674-BF3F-F37AAC1221E7}"/>
              </a:ext>
            </a:extLst>
          </p:cNvPr>
          <p:cNvSpPr/>
          <p:nvPr/>
        </p:nvSpPr>
        <p:spPr>
          <a:xfrm>
            <a:off x="8057313" y="1679239"/>
            <a:ext cx="1966355" cy="5602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 Of Categories</a:t>
            </a:r>
          </a:p>
          <a:p>
            <a:pPr algn="ctr">
              <a:spcBef>
                <a:spcPts val="600"/>
              </a:spcBef>
            </a:pPr>
            <a:r>
              <a:rPr lang="en-IN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10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7561A7D-6C05-68CD-5120-D4207675D36E}"/>
              </a:ext>
            </a:extLst>
          </p:cNvPr>
          <p:cNvSpPr/>
          <p:nvPr/>
        </p:nvSpPr>
        <p:spPr>
          <a:xfrm>
            <a:off x="5981081" y="1677927"/>
            <a:ext cx="1966355" cy="5602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5" name="Up Arrow 88">
            <a:extLst>
              <a:ext uri="{FF2B5EF4-FFF2-40B4-BE49-F238E27FC236}">
                <a16:creationId xmlns:a16="http://schemas.microsoft.com/office/drawing/2014/main" id="{9DBC5E57-F018-257C-A9FB-3533DB4A6C48}"/>
              </a:ext>
            </a:extLst>
          </p:cNvPr>
          <p:cNvSpPr/>
          <p:nvPr/>
        </p:nvSpPr>
        <p:spPr>
          <a:xfrm rot="-10800000">
            <a:off x="5660725" y="2132588"/>
            <a:ext cx="131368" cy="97829"/>
          </a:xfrm>
          <a:prstGeom prst="upArrow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6" name="Up Arrow 91">
            <a:extLst>
              <a:ext uri="{FF2B5EF4-FFF2-40B4-BE49-F238E27FC236}">
                <a16:creationId xmlns:a16="http://schemas.microsoft.com/office/drawing/2014/main" id="{7A456AF5-3A54-BAB6-309C-028F0642ADA9}"/>
              </a:ext>
            </a:extLst>
          </p:cNvPr>
          <p:cNvSpPr/>
          <p:nvPr/>
        </p:nvSpPr>
        <p:spPr>
          <a:xfrm>
            <a:off x="9864432" y="2124824"/>
            <a:ext cx="119098" cy="80577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3AAB66D-43C4-0B3E-B1B7-538C43829FD9}"/>
              </a:ext>
            </a:extLst>
          </p:cNvPr>
          <p:cNvSpPr/>
          <p:nvPr/>
        </p:nvSpPr>
        <p:spPr>
          <a:xfrm>
            <a:off x="73509" y="1674169"/>
            <a:ext cx="1600601" cy="562384"/>
          </a:xfrm>
          <a:prstGeom prst="rect">
            <a:avLst/>
          </a:prstGeom>
          <a:solidFill>
            <a:srgbClr val="224D62"/>
          </a:solidFill>
          <a:ln>
            <a:noFill/>
          </a:ln>
          <a:effectLst>
            <a:outerShdw dir="5400000" sx="83000" sy="83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en-IN" sz="9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QBH ERP Solutions</a:t>
            </a: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IN" sz="1400" b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STOCK LIST</a:t>
            </a:r>
          </a:p>
        </p:txBody>
      </p: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21F50A3D-E3E3-E989-8F52-7E2206D2FD18}"/>
              </a:ext>
            </a:extLst>
          </p:cNvPr>
          <p:cNvSpPr/>
          <p:nvPr/>
        </p:nvSpPr>
        <p:spPr>
          <a:xfrm rot="10800000">
            <a:off x="11943346" y="1735923"/>
            <a:ext cx="151984" cy="108795"/>
          </a:xfrm>
          <a:prstGeom prst="triangle">
            <a:avLst/>
          </a:prstGeom>
          <a:solidFill>
            <a:srgbClr val="295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66FE2F2-2EF7-4C2C-078F-93CF26CC8E5A}"/>
              </a:ext>
            </a:extLst>
          </p:cNvPr>
          <p:cNvSpPr txBox="1"/>
          <p:nvPr/>
        </p:nvSpPr>
        <p:spPr>
          <a:xfrm>
            <a:off x="2057351" y="1674024"/>
            <a:ext cx="171247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Nos. Of Total Items</a:t>
            </a:r>
          </a:p>
          <a:p>
            <a:pPr algn="ctr">
              <a:spcBef>
                <a:spcPts val="600"/>
              </a:spcBef>
            </a:pPr>
            <a:r>
              <a:rPr lang="en-IN" b="1">
                <a:solidFill>
                  <a:srgbClr val="6A310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105</a:t>
            </a:r>
            <a:endParaRPr lang="en-IN" sz="2400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7C08A5C-1A31-EC9D-8C9C-52E67491C038}"/>
              </a:ext>
            </a:extLst>
          </p:cNvPr>
          <p:cNvSpPr txBox="1"/>
          <p:nvPr/>
        </p:nvSpPr>
        <p:spPr>
          <a:xfrm>
            <a:off x="3892504" y="1731732"/>
            <a:ext cx="1905409" cy="515526"/>
          </a:xfrm>
          <a:prstGeom prst="rect">
            <a:avLst/>
          </a:prstGeom>
          <a:noFill/>
        </p:spPr>
        <p:txBody>
          <a:bodyPr wrap="square" tIns="0" bIns="0" rtlCol="0" anchor="b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 Of Discontinue Items</a:t>
            </a:r>
          </a:p>
          <a:p>
            <a:pPr algn="ctr">
              <a:spcBef>
                <a:spcPts val="600"/>
              </a:spcBef>
            </a:pPr>
            <a:r>
              <a:rPr lang="en-IN" b="1">
                <a:solidFill>
                  <a:srgbClr val="6A310A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15</a:t>
            </a:r>
            <a:endParaRPr lang="en-IN" sz="2400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F061E37-6D97-DBCE-3E83-F5E4AFE1BC62}"/>
              </a:ext>
            </a:extLst>
          </p:cNvPr>
          <p:cNvSpPr txBox="1"/>
          <p:nvPr/>
        </p:nvSpPr>
        <p:spPr>
          <a:xfrm>
            <a:off x="5557321" y="1944385"/>
            <a:ext cx="683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2%</a:t>
            </a:r>
            <a:endParaRPr lang="en-IN" sz="800" b="1">
              <a:solidFill>
                <a:srgbClr val="6A310A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55A5693-7CE0-F807-7AEC-97980C6AE99E}"/>
              </a:ext>
            </a:extLst>
          </p:cNvPr>
          <p:cNvSpPr txBox="1"/>
          <p:nvPr/>
        </p:nvSpPr>
        <p:spPr>
          <a:xfrm>
            <a:off x="5927830" y="1692988"/>
            <a:ext cx="2054755" cy="61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b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Nos Of Total Stock</a:t>
            </a:r>
          </a:p>
          <a:p>
            <a:pPr algn="ctr">
              <a:lnSpc>
                <a:spcPct val="150000"/>
              </a:lnSpc>
            </a:pPr>
            <a:r>
              <a:rPr lang="en-IN" sz="1000" b="1">
                <a:solidFill>
                  <a:srgbClr val="224D6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</a:t>
            </a:r>
            <a:r>
              <a:rPr lang="en-IN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en-IN" sz="1400" b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b="1">
              <a:solidFill>
                <a:srgbClr val="224D6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5" name="Up Arrow 91">
            <a:extLst>
              <a:ext uri="{FF2B5EF4-FFF2-40B4-BE49-F238E27FC236}">
                <a16:creationId xmlns:a16="http://schemas.microsoft.com/office/drawing/2014/main" id="{E7E12009-A9D0-96D4-6C48-FD41DDF25BC2}"/>
              </a:ext>
            </a:extLst>
          </p:cNvPr>
          <p:cNvSpPr/>
          <p:nvPr/>
        </p:nvSpPr>
        <p:spPr>
          <a:xfrm>
            <a:off x="7756861" y="2097951"/>
            <a:ext cx="123883" cy="94711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107ACC7-1BFE-E039-4925-2E1136E195E4}"/>
              </a:ext>
            </a:extLst>
          </p:cNvPr>
          <p:cNvSpPr txBox="1"/>
          <p:nvPr/>
        </p:nvSpPr>
        <p:spPr>
          <a:xfrm>
            <a:off x="7613442" y="1912247"/>
            <a:ext cx="9380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24%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C64690A-A523-7E6F-339A-C5A734B239D4}"/>
              </a:ext>
            </a:extLst>
          </p:cNvPr>
          <p:cNvSpPr txBox="1"/>
          <p:nvPr/>
        </p:nvSpPr>
        <p:spPr>
          <a:xfrm>
            <a:off x="9746129" y="1942729"/>
            <a:ext cx="355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7%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673A6C3-6325-9ED1-27F5-01D5EB988A89}"/>
              </a:ext>
            </a:extLst>
          </p:cNvPr>
          <p:cNvSpPr/>
          <p:nvPr/>
        </p:nvSpPr>
        <p:spPr>
          <a:xfrm>
            <a:off x="1538920" y="761656"/>
            <a:ext cx="1556776" cy="823483"/>
          </a:xfrm>
          <a:prstGeom prst="rect">
            <a:avLst/>
          </a:prstGeom>
          <a:solidFill>
            <a:srgbClr val="A0CBE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cap="none" spc="0">
              <a:ln w="0"/>
              <a:solidFill>
                <a:srgbClr val="163646"/>
              </a:solidFill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  <a:p>
            <a:pPr algn="ctr"/>
            <a:r>
              <a:rPr lang="en-US" sz="1000" b="1" cap="none" spc="0">
                <a:ln w="0"/>
                <a:solidFill>
                  <a:srgbClr val="163646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Stock</a:t>
            </a:r>
          </a:p>
          <a:p>
            <a:pPr algn="ctr"/>
            <a:r>
              <a:rPr lang="en-US" sz="1000" b="1">
                <a:ln w="0"/>
                <a:solidFill>
                  <a:srgbClr val="163646"/>
                </a:solidFill>
                <a:latin typeface="Cambria" panose="02040503050406030204" pitchFamily="18" charset="0"/>
                <a:ea typeface="Cambria" panose="02040503050406030204" pitchFamily="18" charset="0"/>
                <a:cs typeface="Segoe UI" panose="020B0502040204020203" pitchFamily="34" charset="0"/>
              </a:rPr>
              <a:t>Management</a:t>
            </a:r>
            <a:endParaRPr lang="en-IN" sz="1050" b="1" cap="none" spc="0">
              <a:ln w="0"/>
              <a:solidFill>
                <a:srgbClr val="163646"/>
              </a:solidFill>
              <a:latin typeface="Cambria" panose="02040503050406030204" pitchFamily="18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C2831D1-9AF4-1956-607F-9A96B80D0982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29" y="751130"/>
            <a:ext cx="386615" cy="3866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8DBA1C1-474B-E61A-580E-4D2C18F3A9DF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" y="1723231"/>
            <a:ext cx="320962" cy="32096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85E9425B-74E6-AF2F-FA64-11E68B2DD45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33" y="1928879"/>
            <a:ext cx="328382" cy="328382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6D5F58E-A785-3F33-3920-63FD23DDB53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80" y="1860561"/>
            <a:ext cx="307449" cy="30744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86057941-2378-DF53-8C92-8A9E37AB877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056" y="1878832"/>
            <a:ext cx="363252" cy="363252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0E1FD13E-94BE-93E1-751E-311B1EA7143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24" y="1850749"/>
            <a:ext cx="389057" cy="389057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37C79441-63CB-3D86-5702-C2FE8F85ED41}"/>
              </a:ext>
            </a:extLst>
          </p:cNvPr>
          <p:cNvSpPr txBox="1"/>
          <p:nvPr/>
        </p:nvSpPr>
        <p:spPr>
          <a:xfrm>
            <a:off x="3423497" y="1951699"/>
            <a:ext cx="4512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24%</a:t>
            </a:r>
          </a:p>
        </p:txBody>
      </p:sp>
      <p:sp>
        <p:nvSpPr>
          <p:cNvPr id="178" name="Up Arrow 91">
            <a:extLst>
              <a:ext uri="{FF2B5EF4-FFF2-40B4-BE49-F238E27FC236}">
                <a16:creationId xmlns:a16="http://schemas.microsoft.com/office/drawing/2014/main" id="{B3232B61-0F83-BDE4-99A9-7C4D6DB72F68}"/>
              </a:ext>
            </a:extLst>
          </p:cNvPr>
          <p:cNvSpPr/>
          <p:nvPr/>
        </p:nvSpPr>
        <p:spPr>
          <a:xfrm>
            <a:off x="3553169" y="2117884"/>
            <a:ext cx="123883" cy="94711"/>
          </a:xfrm>
          <a:prstGeom prst="upArrow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BB66C4DC-52C7-1FB0-BB76-545072A7A7F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56" y="1928879"/>
            <a:ext cx="295276" cy="295276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6B70A34A-5934-9E89-9103-921C74C17EEC}"/>
              </a:ext>
            </a:extLst>
          </p:cNvPr>
          <p:cNvSpPr/>
          <p:nvPr/>
        </p:nvSpPr>
        <p:spPr>
          <a:xfrm>
            <a:off x="-1155" y="6521596"/>
            <a:ext cx="1546281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BD5416C-66D5-EB6B-7CCB-6DAE2603AA1C}"/>
              </a:ext>
            </a:extLst>
          </p:cNvPr>
          <p:cNvSpPr/>
          <p:nvPr/>
        </p:nvSpPr>
        <p:spPr>
          <a:xfrm>
            <a:off x="1541063" y="6517202"/>
            <a:ext cx="1816859" cy="394761"/>
          </a:xfrm>
          <a:prstGeom prst="rect">
            <a:avLst/>
          </a:prstGeom>
          <a:solidFill>
            <a:srgbClr val="1F485D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REFRESH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80F6A0E-E983-63DE-56BB-C208471D2228}"/>
              </a:ext>
            </a:extLst>
          </p:cNvPr>
          <p:cNvSpPr/>
          <p:nvPr/>
        </p:nvSpPr>
        <p:spPr>
          <a:xfrm>
            <a:off x="3359694" y="6516031"/>
            <a:ext cx="1740159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DELETE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1C05854-2765-0C8A-C9D5-7FBEE809D3B8}"/>
              </a:ext>
            </a:extLst>
          </p:cNvPr>
          <p:cNvSpPr/>
          <p:nvPr/>
        </p:nvSpPr>
        <p:spPr>
          <a:xfrm>
            <a:off x="5096788" y="6515652"/>
            <a:ext cx="1816859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SEARCH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9E2A40ED-7AFB-33E3-571C-E867FBE3FD7F}"/>
              </a:ext>
            </a:extLst>
          </p:cNvPr>
          <p:cNvSpPr/>
          <p:nvPr/>
        </p:nvSpPr>
        <p:spPr>
          <a:xfrm>
            <a:off x="-538" y="6521581"/>
            <a:ext cx="1546281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srgbClr val="000000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6FD3B63-6A40-E7E2-63F2-D3329D80D9E1}"/>
              </a:ext>
            </a:extLst>
          </p:cNvPr>
          <p:cNvSpPr/>
          <p:nvPr/>
        </p:nvSpPr>
        <p:spPr>
          <a:xfrm>
            <a:off x="1541680" y="6517187"/>
            <a:ext cx="1816859" cy="394761"/>
          </a:xfrm>
          <a:prstGeom prst="rect">
            <a:avLst/>
          </a:prstGeom>
          <a:solidFill>
            <a:srgbClr val="265A74"/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REFRESH</a:t>
            </a:r>
            <a:endParaRPr lang="en-IN" sz="1100" b="1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AA29D-9604-B87A-6B47-3F29E4FE33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1" y="6595312"/>
            <a:ext cx="291583" cy="29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95ED2-6941-32E6-15AB-EA6AC4E4E43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445" y="6608230"/>
            <a:ext cx="249770" cy="249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998BD-35EC-4532-9DF8-1F51B3EB0AC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53" y="6555555"/>
            <a:ext cx="252186" cy="252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EAB2F-36B8-3968-8669-701E12F302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1526" y="6572852"/>
            <a:ext cx="263223" cy="26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89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Widescreen</PresentationFormat>
  <Paragraphs>78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shivam saraswat</dc:creator>
  <cp:lastModifiedBy>shivam saraswat</cp:lastModifiedBy>
  <cp:revision>1</cp:revision>
  <dcterms:created xsi:type="dcterms:W3CDTF">2023-07-18T10:09:55Z</dcterms:created>
  <dcterms:modified xsi:type="dcterms:W3CDTF">2023-07-18T10:10:24Z</dcterms:modified>
</cp:coreProperties>
</file>